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353" r:id="rId3"/>
    <p:sldId id="339" r:id="rId4"/>
    <p:sldId id="347" r:id="rId5"/>
    <p:sldId id="317" r:id="rId6"/>
    <p:sldId id="342" r:id="rId7"/>
    <p:sldId id="356" r:id="rId8"/>
  </p:sldIdLst>
  <p:sldSz cx="9144000" cy="5143500" type="screen16x9"/>
  <p:notesSz cx="6858000" cy="9144000"/>
  <p:embeddedFontLst>
    <p:embeddedFont>
      <p:font typeface="Krona One" panose="020B0604020202020204" charset="0"/>
      <p:regular r:id="rId10"/>
    </p:embeddedFont>
    <p:embeddedFont>
      <p:font typeface="Miriam Libre" panose="00000500000000000000" pitchFamily="2" charset="-79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D9DF79AB-C5F9-4017-B167-7A705E89B364}">
          <p14:sldIdLst>
            <p14:sldId id="256"/>
          </p14:sldIdLst>
        </p14:section>
        <p14:section name="Artificial Intelligence" id="{78CB4133-A357-4018-AD93-54F68CEDB8C3}">
          <p14:sldIdLst>
            <p14:sldId id="353"/>
            <p14:sldId id="339"/>
            <p14:sldId id="347"/>
            <p14:sldId id="317"/>
          </p14:sldIdLst>
        </p14:section>
        <p14:section name="Extended Reality" id="{B430B07F-33D8-4F16-9F43-9155D9A5AA70}">
          <p14:sldIdLst>
            <p14:sldId id="34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72A"/>
    <a:srgbClr val="8E0000"/>
    <a:srgbClr val="0037C1"/>
    <a:srgbClr val="6D2182"/>
    <a:srgbClr val="F7931A"/>
    <a:srgbClr val="FFA27A"/>
    <a:srgbClr val="F1E7FF"/>
    <a:srgbClr val="C49BFE"/>
    <a:srgbClr val="A7E8FF"/>
    <a:srgbClr val="926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0" autoAdjust="0"/>
    <p:restoredTop sz="69095" autoAdjust="0"/>
  </p:normalViewPr>
  <p:slideViewPr>
    <p:cSldViewPr snapToGrid="0">
      <p:cViewPr varScale="1">
        <p:scale>
          <a:sx n="104" d="100"/>
          <a:sy n="104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history of A.I.</a:t>
            </a:r>
          </a:p>
          <a:p>
            <a:r>
              <a:rPr lang="en-US" dirty="0"/>
              <a:t>Alan Turing was known as the “father of artificial intelligence”</a:t>
            </a:r>
          </a:p>
          <a:p>
            <a:pPr lvl="1"/>
            <a:r>
              <a:rPr lang="en-US" dirty="0"/>
              <a:t>Seriously recommend reading more about him, he is an incredibly impactful and interesting person </a:t>
            </a:r>
          </a:p>
          <a:p>
            <a:pPr lvl="0"/>
            <a:r>
              <a:rPr lang="en-US" dirty="0"/>
              <a:t>One of his contributions to the field was the “Turing Test” – a way to measure how “intelligent” an artificially intelligent agent actually is</a:t>
            </a:r>
          </a:p>
          <a:p>
            <a:pPr lvl="1"/>
            <a:r>
              <a:rPr lang="en-US" dirty="0"/>
              <a:t>This involves a judge having a conversation via text with two “people” – one, a real person, and the other, a computer</a:t>
            </a:r>
          </a:p>
          <a:p>
            <a:pPr lvl="1"/>
            <a:r>
              <a:rPr lang="en-US" dirty="0"/>
              <a:t>If the computer can successfully fool the judge, it has passed the test!</a:t>
            </a:r>
          </a:p>
          <a:p>
            <a:pPr lvl="0"/>
            <a:r>
              <a:rPr lang="en-US" b="1" dirty="0"/>
              <a:t>Poll the students with this question: “Can a machine think?”</a:t>
            </a:r>
            <a:endParaRPr lang="en-US" b="0" dirty="0"/>
          </a:p>
          <a:p>
            <a:pPr lvl="1"/>
            <a:r>
              <a:rPr lang="en-US" b="0" dirty="0"/>
              <a:t>Have them put up fingers or answer in the Zoom chat:</a:t>
            </a:r>
          </a:p>
          <a:p>
            <a:pPr lvl="2"/>
            <a:r>
              <a:rPr lang="en-US" b="0" dirty="0"/>
              <a:t>1 for yes</a:t>
            </a:r>
          </a:p>
          <a:p>
            <a:pPr lvl="2"/>
            <a:r>
              <a:rPr lang="en-US" b="0" dirty="0"/>
              <a:t>2 for no</a:t>
            </a:r>
          </a:p>
          <a:p>
            <a:pPr lvl="2"/>
            <a:r>
              <a:rPr lang="en-US" b="0" dirty="0"/>
              <a:t>3 for maybe/not sure/depends</a:t>
            </a:r>
          </a:p>
          <a:p>
            <a:pPr lvl="0"/>
            <a:r>
              <a:rPr lang="en-US" b="1" dirty="0"/>
              <a:t>Poll the students in the same way with the following questions</a:t>
            </a:r>
          </a:p>
          <a:p>
            <a:pPr lvl="1"/>
            <a:r>
              <a:rPr lang="en-US" b="0" dirty="0"/>
              <a:t>Can a machine actually </a:t>
            </a:r>
            <a:r>
              <a:rPr lang="en-US" b="0" i="0" dirty="0"/>
              <a:t>become conscious?</a:t>
            </a:r>
          </a:p>
          <a:p>
            <a:pPr lvl="0"/>
            <a:r>
              <a:rPr lang="en-US" b="0" i="0" dirty="0"/>
              <a:t>Will an A.I. ever be as intelligent as a human?</a:t>
            </a:r>
          </a:p>
          <a:p>
            <a:pPr lvl="1"/>
            <a:r>
              <a:rPr lang="en-US" b="0" i="0" dirty="0"/>
              <a:t>In this case, it means </a:t>
            </a:r>
            <a:r>
              <a:rPr lang="en-US" b="0" i="1" dirty="0"/>
              <a:t>generally</a:t>
            </a:r>
            <a:r>
              <a:rPr lang="en-US" b="0" i="0" dirty="0"/>
              <a:t> intelligent, i.e., able to solve any problem a human can solve</a:t>
            </a:r>
          </a:p>
          <a:p>
            <a:pPr lvl="0"/>
            <a:r>
              <a:rPr lang="en-US" b="0" i="0" dirty="0"/>
              <a:t>Is the human mind a physical thing?</a:t>
            </a:r>
            <a:endParaRPr lang="en-US" b="0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https://plato.stanford.edu/entries/turing-test/</a:t>
            </a:r>
          </a:p>
          <a:p>
            <a:pPr marL="158750" lvl="0" indent="0">
              <a:buNone/>
            </a:pPr>
            <a:r>
              <a:rPr lang="en-US" b="0" dirty="0"/>
              <a:t>https://plato.stanford.edu/entries/chinese-room/</a:t>
            </a:r>
          </a:p>
        </p:txBody>
      </p:sp>
    </p:spTree>
    <p:extLst>
      <p:ext uri="{BB962C8B-B14F-4D97-AF65-F5344CB8AC3E}">
        <p14:creationId xmlns:p14="http://schemas.microsoft.com/office/powerpoint/2010/main" val="422544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get into some specific technologies that are having an impact on the world today.</a:t>
            </a:r>
          </a:p>
          <a:p>
            <a:pPr lvl="1"/>
            <a:r>
              <a:rPr lang="en-US" dirty="0"/>
              <a:t>A.I. is a huge field that has been changing the world in many ways. We will consider just a few of them.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Ask the students if they have ever used YouTube. Ask them how they think YouTube uses A.I.</a:t>
            </a:r>
            <a:endParaRPr lang="en-US" b="0" dirty="0"/>
          </a:p>
          <a:p>
            <a:pPr lvl="0"/>
            <a:r>
              <a:rPr lang="en-US" b="0" dirty="0"/>
              <a:t>Reveal that their recommendation engine is powered by A.I.</a:t>
            </a:r>
          </a:p>
          <a:p>
            <a:pPr lvl="0"/>
            <a:r>
              <a:rPr lang="en-US" b="0" dirty="0"/>
              <a:t>This is possible because of deep learning &amp; neural networks – we will not explore the technical details</a:t>
            </a:r>
          </a:p>
          <a:p>
            <a:pPr lvl="0"/>
            <a:r>
              <a:rPr lang="en-US" b="1" dirty="0"/>
              <a:t>Ask the students how they might measure the success of a recommendation engine</a:t>
            </a:r>
            <a:endParaRPr lang="en-US" b="0" dirty="0"/>
          </a:p>
          <a:p>
            <a:pPr lvl="1"/>
            <a:r>
              <a:rPr lang="en-US" b="0" dirty="0"/>
              <a:t>Maybe number of times a video was clicked? </a:t>
            </a:r>
            <a:r>
              <a:rPr lang="en-US" b="1" dirty="0"/>
              <a:t>Why could that be bad?</a:t>
            </a:r>
            <a:r>
              <a:rPr lang="en-US" b="0" dirty="0"/>
              <a:t> It could lead to manipulations via clickbait</a:t>
            </a:r>
          </a:p>
          <a:p>
            <a:pPr lvl="1"/>
            <a:r>
              <a:rPr lang="en-US" b="0" dirty="0"/>
              <a:t>Maybe length of time watched on the recommended video? But that could lead to saturated long videos</a:t>
            </a:r>
          </a:p>
          <a:p>
            <a:pPr lvl="1"/>
            <a:r>
              <a:rPr lang="en-US" b="0" dirty="0"/>
              <a:t>Maybe number of times a recommended video was liked? But maybe people don’t like videos even if they enjoyed them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for examples of facial recognition</a:t>
            </a:r>
            <a:endParaRPr lang="en-US" b="0" dirty="0"/>
          </a:p>
          <a:p>
            <a:pPr lvl="0"/>
            <a:r>
              <a:rPr lang="en-US" b="0" dirty="0"/>
              <a:t>A big one is </a:t>
            </a:r>
            <a:r>
              <a:rPr lang="en-US" b="0" dirty="0" err="1"/>
              <a:t>TikTok</a:t>
            </a:r>
            <a:r>
              <a:rPr lang="en-US" b="0" dirty="0"/>
              <a:t> or Snapchat filters (or Instagram or whatever)</a:t>
            </a:r>
          </a:p>
          <a:p>
            <a:pPr lvl="1"/>
            <a:r>
              <a:rPr lang="en-US" b="0" dirty="0"/>
              <a:t>iPhone face ID is another one</a:t>
            </a:r>
          </a:p>
          <a:p>
            <a:pPr lvl="0"/>
            <a:r>
              <a:rPr lang="en-US" b="0" dirty="0"/>
              <a:t>Go over some of the key concerns with facial recognition</a:t>
            </a:r>
          </a:p>
          <a:p>
            <a:pPr lvl="1"/>
            <a:r>
              <a:rPr lang="en-US" b="0" dirty="0"/>
              <a:t>Data theft – big companies or even foreign governments could steal facial data and use it for malicious purposes (such as something we’ll cover later)</a:t>
            </a:r>
          </a:p>
          <a:p>
            <a:pPr lvl="1"/>
            <a:r>
              <a:rPr lang="en-US" b="0" dirty="0"/>
              <a:t>Algorithmic bias – imagine if facial recognition was used to identify criminals. Now, imagine the algorithm was only trained on white people, and can’t recognize people of other races... This could be a serious issue for an individual identified as someone else based on race alone.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if there are any ethical concerns with self-driving cars</a:t>
            </a:r>
            <a:endParaRPr lang="en-US" b="0" dirty="0"/>
          </a:p>
          <a:p>
            <a:pPr lvl="0"/>
            <a:r>
              <a:rPr lang="en-US" b="0" dirty="0"/>
              <a:t>A big question is litigation – who gets in trouble if the car runs someone over? The driver? The programmer? Elon Musk?</a:t>
            </a:r>
          </a:p>
          <a:p>
            <a:pPr lvl="1"/>
            <a:r>
              <a:rPr lang="en-US" b="0" dirty="0"/>
              <a:t>This is also an example of a larger issue of </a:t>
            </a:r>
            <a:r>
              <a:rPr lang="en-US" b="0" i="1" dirty="0"/>
              <a:t>technological unemployment</a:t>
            </a:r>
            <a:r>
              <a:rPr lang="en-US" b="0" i="0" u="none" dirty="0"/>
              <a:t> – what if all the truckers lose their jobs?</a:t>
            </a:r>
          </a:p>
          <a:p>
            <a:pPr lvl="1"/>
            <a:endParaRPr lang="en-US" b="0" i="0" u="none" dirty="0"/>
          </a:p>
          <a:p>
            <a:pPr lvl="0"/>
            <a:r>
              <a:rPr lang="en-US" b="1" i="0" u="none" dirty="0"/>
              <a:t>Ask the students if they have heard of </a:t>
            </a:r>
            <a:r>
              <a:rPr lang="en-US" b="1" i="0" u="none" dirty="0" err="1"/>
              <a:t>deepfakes</a:t>
            </a:r>
            <a:endParaRPr lang="en-US" b="0" i="0" u="none" dirty="0"/>
          </a:p>
          <a:p>
            <a:pPr lvl="0"/>
            <a:r>
              <a:rPr lang="en-US" b="0" i="0" u="none" dirty="0"/>
              <a:t>Show a quick example of Jennifer Lawrence turning into Steve Buscemi</a:t>
            </a:r>
          </a:p>
          <a:p>
            <a:pPr lvl="1"/>
            <a:r>
              <a:rPr lang="en-US" b="0" i="0" u="none" dirty="0"/>
              <a:t>We will dig into </a:t>
            </a:r>
            <a:r>
              <a:rPr lang="en-US" b="0" i="0" u="none" dirty="0" err="1"/>
              <a:t>deepfakes</a:t>
            </a:r>
            <a:r>
              <a:rPr lang="en-US" b="0" i="0" u="none" dirty="0"/>
              <a:t> a little deeper on the next slide…</a:t>
            </a:r>
            <a:endParaRPr lang="en-US" b="1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https://towardsdatascience.com/how-youtube-recommends-videos-b6e003a5ab2f</a:t>
            </a:r>
          </a:p>
          <a:p>
            <a:pPr marL="158750" lvl="0" indent="0">
              <a:buNone/>
            </a:pPr>
            <a:r>
              <a:rPr lang="en-US" dirty="0"/>
              <a:t>https://www.forbes.com/sites/johnkoetsier/2019/07/17/viral-app-faceapp-now-owns-access-to-more-than-150-million-peoples-faces-and-names/?sh=40e97c1f62f1</a:t>
            </a:r>
          </a:p>
        </p:txBody>
      </p:sp>
    </p:spTree>
    <p:extLst>
      <p:ext uri="{BB962C8B-B14F-4D97-AF65-F5344CB8AC3E}">
        <p14:creationId xmlns:p14="http://schemas.microsoft.com/office/powerpoint/2010/main" val="223300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we are going to dive deeper into </a:t>
            </a:r>
            <a:r>
              <a:rPr lang="en-US" b="0" dirty="0" err="1"/>
              <a:t>deepfakes</a:t>
            </a:r>
            <a:endParaRPr lang="en-US" b="0" dirty="0"/>
          </a:p>
          <a:p>
            <a:r>
              <a:rPr lang="en-US" b="1" dirty="0"/>
              <a:t>Ask the students if the recognize this person</a:t>
            </a:r>
            <a:endParaRPr lang="en-US" b="0" dirty="0"/>
          </a:p>
          <a:p>
            <a:pPr lvl="0"/>
            <a:r>
              <a:rPr lang="en-US" b="0" dirty="0"/>
              <a:t>It’s actually Kendrick Lamar, but he’s wearing the </a:t>
            </a:r>
            <a:r>
              <a:rPr lang="en-US" b="0" dirty="0" err="1"/>
              <a:t>deepfake</a:t>
            </a:r>
            <a:r>
              <a:rPr lang="en-US" b="0" dirty="0"/>
              <a:t> “mask” of Will Smith</a:t>
            </a:r>
          </a:p>
          <a:p>
            <a:pPr lvl="1"/>
            <a:r>
              <a:rPr lang="en-US" b="0" dirty="0"/>
              <a:t>We will not be watching the video (The Heart Part 5) because it’s DEFINITELY not appropriate for this camp, but it’s culturally relevant</a:t>
            </a:r>
          </a:p>
          <a:p>
            <a:pPr lvl="0"/>
            <a:r>
              <a:rPr lang="en-US" b="0" dirty="0"/>
              <a:t>This is possible via “</a:t>
            </a:r>
            <a:r>
              <a:rPr lang="en-US" b="0" dirty="0" err="1"/>
              <a:t>Deepfake</a:t>
            </a:r>
            <a:r>
              <a:rPr lang="en-US" b="0" dirty="0"/>
              <a:t>” technology – portmanteau of “deep learning” and “fake”</a:t>
            </a:r>
          </a:p>
          <a:p>
            <a:pPr lvl="0"/>
            <a:r>
              <a:rPr lang="en-US" b="0" dirty="0"/>
              <a:t>There are several other legitimate examples, like young Carrie Fisher in Rogue One</a:t>
            </a:r>
          </a:p>
          <a:p>
            <a:pPr lvl="0"/>
            <a:r>
              <a:rPr lang="en-US" b="0" dirty="0"/>
              <a:t>There is also a platform named </a:t>
            </a:r>
            <a:r>
              <a:rPr lang="en-US" b="0" dirty="0" err="1"/>
              <a:t>Synthesia</a:t>
            </a:r>
            <a:r>
              <a:rPr lang="en-US" b="0" dirty="0"/>
              <a:t> that generates 100% A.I.-based people for use in business videos, and potentially other media</a:t>
            </a:r>
          </a:p>
          <a:p>
            <a:pPr lvl="1"/>
            <a:r>
              <a:rPr lang="en-US" b="0" dirty="0"/>
              <a:t>Play the video, and explain that it’s not a real person, or a real voice!</a:t>
            </a:r>
          </a:p>
          <a:p>
            <a:pPr lvl="0"/>
            <a:r>
              <a:rPr lang="en-US" b="0" dirty="0"/>
              <a:t>However, it’s not all good… show the video of “Obama” saying that we need to be vigilant on the internet</a:t>
            </a:r>
          </a:p>
          <a:p>
            <a:pPr lvl="0"/>
            <a:r>
              <a:rPr lang="en-US" b="0" dirty="0"/>
              <a:t>Then, reveal Jordan Peele and play the video again – showing that it was fabricated</a:t>
            </a:r>
          </a:p>
          <a:p>
            <a:pPr lvl="0"/>
            <a:r>
              <a:rPr lang="en-US" b="0" dirty="0"/>
              <a:t>Explain that </a:t>
            </a:r>
            <a:r>
              <a:rPr lang="en-US" b="0" dirty="0" err="1"/>
              <a:t>deepfakes</a:t>
            </a:r>
            <a:r>
              <a:rPr lang="en-US" b="0" dirty="0"/>
              <a:t> can spread dangerous misinformation – think about political figures being manipulated in that way</a:t>
            </a:r>
          </a:p>
          <a:p>
            <a:pPr lvl="0"/>
            <a:r>
              <a:rPr lang="en-US" b="0" dirty="0"/>
              <a:t>There are many nefarious purposes for </a:t>
            </a:r>
            <a:r>
              <a:rPr lang="en-US" b="0" dirty="0" err="1"/>
              <a:t>deepfakes</a:t>
            </a:r>
            <a:r>
              <a:rPr lang="en-US" b="0" dirty="0"/>
              <a:t>, mainly involving fraud</a:t>
            </a:r>
          </a:p>
          <a:p>
            <a:pPr lvl="0"/>
            <a:r>
              <a:rPr lang="en-US" b="0" dirty="0"/>
              <a:t>As the technology improves, it becomes more and more difficult to detect </a:t>
            </a:r>
            <a:r>
              <a:rPr lang="en-US" b="0" dirty="0" err="1"/>
              <a:t>deepfakes</a:t>
            </a:r>
            <a:endParaRPr lang="en-US" b="0" dirty="0"/>
          </a:p>
          <a:p>
            <a:pPr lvl="1"/>
            <a:r>
              <a:rPr lang="en-US" b="0" dirty="0"/>
              <a:t>Companies like Twitter are working on tagging synthetic videos and making sure no one is misled</a:t>
            </a:r>
          </a:p>
          <a:p>
            <a:pPr lvl="1"/>
            <a:r>
              <a:rPr lang="en-US" b="1" dirty="0"/>
              <a:t>Ask the students if they can think of ways </a:t>
            </a:r>
            <a:r>
              <a:rPr lang="en-US" b="1" dirty="0" err="1"/>
              <a:t>deepfakes</a:t>
            </a:r>
            <a:r>
              <a:rPr lang="en-US" b="1" dirty="0"/>
              <a:t> could be used, for good or bad</a:t>
            </a:r>
            <a:endParaRPr lang="en-US" b="0" dirty="0"/>
          </a:p>
          <a:p>
            <a:pPr lvl="0"/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https://www.youtube.com/watch?v=fM2pqqfukNc</a:t>
            </a:r>
          </a:p>
        </p:txBody>
      </p:sp>
    </p:spTree>
    <p:extLst>
      <p:ext uri="{BB962C8B-B14F-4D97-AF65-F5344CB8AC3E}">
        <p14:creationId xmlns:p14="http://schemas.microsoft.com/office/powerpoint/2010/main" val="158371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dive into some of these future technologies. We’ll start with an emerging one – artificial intelligence</a:t>
            </a:r>
          </a:p>
          <a:p>
            <a:pPr lvl="1"/>
            <a:r>
              <a:rPr lang="en-US" b="1" dirty="0"/>
              <a:t>Ask the students if they have any ideas for how A.I. could impact the future</a:t>
            </a:r>
          </a:p>
          <a:p>
            <a:r>
              <a:rPr lang="en-US" b="0" dirty="0"/>
              <a:t>One example – government by algorithm – there have been some real-world examples of AI getting involved in politics</a:t>
            </a:r>
          </a:p>
          <a:p>
            <a:pPr lvl="1"/>
            <a:r>
              <a:rPr lang="en-US" b="0" dirty="0"/>
              <a:t>In Japan, an artificial intelligence ran for public office</a:t>
            </a:r>
          </a:p>
          <a:p>
            <a:pPr lvl="1"/>
            <a:r>
              <a:rPr lang="en-US" b="0" dirty="0"/>
              <a:t>In the 80s, there was a software called “Split Up” that handled divorce proceedings, and split up estates</a:t>
            </a:r>
          </a:p>
          <a:p>
            <a:pPr lvl="1"/>
            <a:r>
              <a:rPr lang="en-US" b="1" dirty="0"/>
              <a:t>Poll the students: would you like to be governed by an artificial intelligence?</a:t>
            </a:r>
            <a:endParaRPr lang="en-US" b="0" dirty="0"/>
          </a:p>
          <a:p>
            <a:pPr lvl="0"/>
            <a:r>
              <a:rPr lang="en-US" b="0" dirty="0"/>
              <a:t>Another potential future would be </a:t>
            </a:r>
            <a:r>
              <a:rPr lang="en-US" b="0" dirty="0" err="1"/>
              <a:t>deepfake</a:t>
            </a:r>
            <a:r>
              <a:rPr lang="en-US" b="0" dirty="0"/>
              <a:t> films</a:t>
            </a:r>
          </a:p>
          <a:p>
            <a:pPr lvl="1"/>
            <a:r>
              <a:rPr lang="en-US" b="0" dirty="0"/>
              <a:t>The A.I. could generate the visuals, the audio/dialog… could even write the story!</a:t>
            </a:r>
          </a:p>
          <a:p>
            <a:pPr lvl="1"/>
            <a:r>
              <a:rPr lang="en-US" b="1" dirty="0"/>
              <a:t>Poll the students: do you think a fully A.I.-generated movie would be good?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Now for a less realistic idea – </a:t>
            </a:r>
            <a:r>
              <a:rPr lang="en-US" sz="1100" b="1" dirty="0">
                <a:effectLst/>
                <a:latin typeface="Arial"/>
                <a:cs typeface="Arial"/>
              </a:rPr>
              <a:t>Ask the students if they’ve heard of the “singularity”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is a hypothetical point in time at which technological growth becomes uncontrollable and irreversible, resulting in unforeseeable changes to human civilization.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could cause an “intelligence explosion” – basically, if an Artificial </a:t>
            </a:r>
            <a:r>
              <a:rPr lang="en-US" sz="1100" b="1" dirty="0">
                <a:effectLst/>
                <a:latin typeface="Arial"/>
                <a:cs typeface="Arial"/>
              </a:rPr>
              <a:t>General</a:t>
            </a:r>
            <a:r>
              <a:rPr lang="en-US" sz="1100" b="0" dirty="0">
                <a:effectLst/>
                <a:latin typeface="Arial"/>
                <a:cs typeface="Arial"/>
              </a:rPr>
              <a:t> Intelligence is capable of improving itself, there’s nothing stopping it from continuous improvement… which makes it get faster and faster and better and better at an accelerated pace</a:t>
            </a:r>
          </a:p>
          <a:p>
            <a:pPr lvl="1"/>
            <a:r>
              <a:rPr lang="en-US" sz="1100" b="0" dirty="0">
                <a:effectLst/>
                <a:latin typeface="Arial"/>
                <a:cs typeface="Arial"/>
              </a:rPr>
              <a:t>This could lead to a </a:t>
            </a:r>
            <a:r>
              <a:rPr lang="en-US" sz="1100" b="1" dirty="0">
                <a:effectLst/>
                <a:latin typeface="Arial"/>
                <a:cs typeface="Arial"/>
              </a:rPr>
              <a:t>superintelligence</a:t>
            </a:r>
            <a:r>
              <a:rPr lang="en-US" sz="1100" b="0" dirty="0">
                <a:effectLst/>
                <a:latin typeface="Arial"/>
                <a:cs typeface="Arial"/>
              </a:rPr>
              <a:t> – something humans could not even comprehend, way beyond any human intelligence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One fun thought experiment is a </a:t>
            </a:r>
            <a:r>
              <a:rPr lang="en-US" sz="1100" b="1" dirty="0">
                <a:effectLst/>
                <a:latin typeface="Arial"/>
                <a:cs typeface="Arial"/>
              </a:rPr>
              <a:t>paperclip maximizer</a:t>
            </a:r>
            <a:r>
              <a:rPr lang="en-US" sz="1100" b="0" dirty="0">
                <a:effectLst/>
                <a:latin typeface="Arial"/>
                <a:cs typeface="Arial"/>
              </a:rPr>
              <a:t> – say a superintelligence had a goal of creating paperclips. It might neglect all other responsibilities and simply optimize its ability to create paperclips – thus destroying the universe.</a:t>
            </a:r>
          </a:p>
          <a:p>
            <a:pPr lvl="1"/>
            <a:r>
              <a:rPr lang="en-US" sz="1100" b="1" dirty="0">
                <a:effectLst/>
                <a:latin typeface="Arial"/>
                <a:cs typeface="Arial"/>
              </a:rPr>
              <a:t>Poll the students: Will a technological singularity happen?</a:t>
            </a:r>
          </a:p>
          <a:p>
            <a:pPr lvl="0"/>
            <a:endParaRPr lang="en-US" sz="1100" b="0" dirty="0">
              <a:effectLst/>
              <a:latin typeface="Arial"/>
              <a:cs typeface="Arial"/>
            </a:endParaRP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https://en.wikipedia.org/wiki/Split_Up_(expert_system)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https://mitpress.mit.edu/books/technological-singularity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https://www.lesswrong.com/tag/paperclip-maximizer</a:t>
            </a:r>
          </a:p>
        </p:txBody>
      </p:sp>
    </p:spTree>
    <p:extLst>
      <p:ext uri="{BB962C8B-B14F-4D97-AF65-F5344CB8AC3E}">
        <p14:creationId xmlns:p14="http://schemas.microsoft.com/office/powerpoint/2010/main" val="317790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topic of reality, let’s get into another area of technology – extended reality (e.g. non-reality reality)</a:t>
            </a:r>
          </a:p>
          <a:p>
            <a:r>
              <a:rPr lang="en-US" b="1" dirty="0"/>
              <a:t>Ask the students if they know what VR stands for, and if they have examples of VR Headsets.</a:t>
            </a:r>
            <a:r>
              <a:rPr lang="en-US" b="0" dirty="0"/>
              <a:t> It stands for </a:t>
            </a:r>
            <a:r>
              <a:rPr lang="en-US" b="1" dirty="0"/>
              <a:t>V</a:t>
            </a:r>
            <a:r>
              <a:rPr lang="en-US" b="0" dirty="0"/>
              <a:t>irtual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1"/>
            <a:r>
              <a:rPr lang="en-US" b="0" dirty="0"/>
              <a:t>Oculus Quest, HTC </a:t>
            </a:r>
            <a:r>
              <a:rPr lang="en-US" b="0" dirty="0" err="1"/>
              <a:t>Vive</a:t>
            </a:r>
            <a:r>
              <a:rPr lang="en-US" b="0" dirty="0"/>
              <a:t>, Google Cardboard</a:t>
            </a:r>
          </a:p>
          <a:p>
            <a:pPr lvl="1"/>
            <a:r>
              <a:rPr lang="en-US" b="0" dirty="0"/>
              <a:t>VR is fully immersive, and is meant to take the user into another world</a:t>
            </a:r>
          </a:p>
          <a:p>
            <a:pPr lvl="1"/>
            <a:r>
              <a:rPr lang="en-US" b="0" dirty="0"/>
              <a:t>VR is largely used for entertainment, but can also be used for education/training, healthcare, and more</a:t>
            </a:r>
          </a:p>
          <a:p>
            <a:pPr lvl="0"/>
            <a:r>
              <a:rPr lang="en-US" b="1" dirty="0"/>
              <a:t>Ask the students if they know what AR stands for. </a:t>
            </a:r>
            <a:r>
              <a:rPr lang="en-US" b="0" dirty="0"/>
              <a:t>It stands for </a:t>
            </a:r>
            <a:r>
              <a:rPr lang="en-US" b="1" dirty="0"/>
              <a:t>A</a:t>
            </a:r>
            <a:r>
              <a:rPr lang="en-US" b="0" dirty="0"/>
              <a:t>ugmented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0"/>
            <a:r>
              <a:rPr lang="en-US" b="0" dirty="0"/>
              <a:t>In Augmented Reality, a layer of non-reality is added to normal reality – an example is </a:t>
            </a:r>
            <a:r>
              <a:rPr lang="en-US" b="0" dirty="0" err="1"/>
              <a:t>Pokemon</a:t>
            </a:r>
            <a:r>
              <a:rPr lang="en-US" b="0" dirty="0"/>
              <a:t> Go</a:t>
            </a:r>
          </a:p>
          <a:p>
            <a:pPr lvl="1"/>
            <a:r>
              <a:rPr lang="en-US" b="1" dirty="0"/>
              <a:t>Ask the students if they have any ideas how AR could be used</a:t>
            </a:r>
            <a:endParaRPr lang="en-US" b="0" dirty="0"/>
          </a:p>
          <a:p>
            <a:pPr lvl="1"/>
            <a:r>
              <a:rPr lang="en-US" b="0" dirty="0"/>
              <a:t>Outside of gaming, there are applications in art, commerce, architecture, and more</a:t>
            </a:r>
          </a:p>
          <a:p>
            <a:pPr lvl="0"/>
            <a:r>
              <a:rPr lang="en-US" b="1" dirty="0"/>
              <a:t>Ask the students if they’ve heard of the metaverse</a:t>
            </a:r>
            <a:endParaRPr lang="en-US" b="0" dirty="0"/>
          </a:p>
          <a:p>
            <a:pPr lvl="1"/>
            <a:r>
              <a:rPr lang="en-US" b="0" dirty="0"/>
              <a:t>The term actually originated in a 1992 novel by Neal Stephenson called Snow Crash – it’s a portmanteau of “meta” and “universe”</a:t>
            </a:r>
          </a:p>
          <a:p>
            <a:pPr lvl="1"/>
            <a:r>
              <a:rPr lang="en-US" b="0" dirty="0"/>
              <a:t>The “metaverse” is a universal immersive virtual world, facilitated by the use of VR and AR</a:t>
            </a:r>
          </a:p>
          <a:p>
            <a:pPr lvl="0"/>
            <a:r>
              <a:rPr lang="en-US" b="0" dirty="0"/>
              <a:t>Recently, the idea of Blockchain and NFTs (Web3) have been incorporated into the metaverse – </a:t>
            </a:r>
            <a:r>
              <a:rPr lang="en-US" b="0" i="1" dirty="0"/>
              <a:t>digital ownership</a:t>
            </a:r>
            <a:r>
              <a:rPr lang="en-US" b="0" i="0" dirty="0"/>
              <a:t> is an important concept</a:t>
            </a:r>
          </a:p>
          <a:p>
            <a:pPr lvl="1"/>
            <a:r>
              <a:rPr lang="en-US" b="0" i="0" dirty="0"/>
              <a:t>“Virtual Land” in the metaverse is selling for hundreds of thousands of dollars right now (virtual real estate is an oxymoron)</a:t>
            </a:r>
          </a:p>
          <a:p>
            <a:pPr lvl="0"/>
            <a:r>
              <a:rPr lang="en-US" b="1" i="0" dirty="0"/>
              <a:t>Poll the students with this question: “Is virtual real estate a good investment?”</a:t>
            </a:r>
            <a:r>
              <a:rPr lang="en-US" b="0" i="0" dirty="0"/>
              <a:t> (1 for yes, 2 for no, 3 for maybe/not sure)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944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another emerging technology – extended reality</a:t>
            </a:r>
          </a:p>
          <a:p>
            <a:pPr lvl="1"/>
            <a:r>
              <a:rPr lang="en-US" b="1" dirty="0"/>
              <a:t>Ask the students if they have ideas about how Extended Reality could impact the future</a:t>
            </a:r>
          </a:p>
          <a:p>
            <a:r>
              <a:rPr lang="en-US" b="0" dirty="0"/>
              <a:t>One possibility is a complete virtual society – like in Ready Player One</a:t>
            </a:r>
          </a:p>
          <a:p>
            <a:pPr lvl="1"/>
            <a:r>
              <a:rPr lang="en-US" b="0" dirty="0"/>
              <a:t>People might spend more time in VR than they do in real life</a:t>
            </a:r>
          </a:p>
          <a:p>
            <a:pPr lvl="1"/>
            <a:r>
              <a:rPr lang="en-US" b="0" dirty="0"/>
              <a:t>Entire economies, cultures, and communities could exist digitally</a:t>
            </a:r>
          </a:p>
          <a:p>
            <a:pPr lvl="0"/>
            <a:r>
              <a:rPr lang="en-US" b="0" dirty="0"/>
              <a:t>Another possibility, that may be a little more out there – Brain-Computer Interfaces mostly exist for prosthetic limbs – being able to read impulses from the brain</a:t>
            </a:r>
          </a:p>
          <a:p>
            <a:pPr lvl="0"/>
            <a:r>
              <a:rPr lang="en-US" b="0" dirty="0"/>
              <a:t>But what if it were possible to use a brain-computer interface to completely stimulate a person’s perception?</a:t>
            </a:r>
          </a:p>
          <a:p>
            <a:pPr lvl="1"/>
            <a:r>
              <a:rPr lang="en-US" b="0" dirty="0"/>
              <a:t>If that’s possible, extended reality might become </a:t>
            </a:r>
            <a:r>
              <a:rPr lang="en-US" b="0" i="1" dirty="0"/>
              <a:t>so</a:t>
            </a:r>
            <a:r>
              <a:rPr lang="en-US" b="0" i="0" dirty="0"/>
              <a:t> advanced that it is completely indistinguishable from our reality…</a:t>
            </a:r>
          </a:p>
          <a:p>
            <a:pPr lvl="0"/>
            <a:r>
              <a:rPr lang="en-US" b="1" i="0" dirty="0"/>
              <a:t>Poll the students: Are we currently living in a simulation?</a:t>
            </a:r>
          </a:p>
          <a:p>
            <a:pPr lvl="0"/>
            <a:r>
              <a:rPr lang="en-US" b="1" i="0" dirty="0"/>
              <a:t>Follow-up question: does it matter if we’re in a simulation?</a:t>
            </a:r>
          </a:p>
          <a:p>
            <a:pPr marL="158750" lvl="0" indent="0">
              <a:buNone/>
            </a:pPr>
            <a:endParaRPr lang="en-US" b="0" i="0" dirty="0"/>
          </a:p>
          <a:p>
            <a:pPr marL="158750" lvl="0" indent="0">
              <a:buNone/>
            </a:pPr>
            <a:r>
              <a:rPr lang="en-US" b="0" i="0" dirty="0"/>
              <a:t>http://consc.net/reality+/excerpt.pdf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32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72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jpe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Computers</a:t>
            </a:r>
            <a:br>
              <a:rPr lang="en" sz="6000" b="0" dirty="0"/>
            </a:br>
            <a:r>
              <a:rPr lang="en" sz="6000" b="0" dirty="0"/>
              <a:t>&amp; </a:t>
            </a:r>
            <a:r>
              <a:rPr lang="en" sz="6000" dirty="0"/>
              <a:t>Society</a:t>
            </a:r>
            <a:endParaRPr sz="6000" dirty="0">
              <a:solidFill>
                <a:schemeClr val="tx2">
                  <a:lumMod val="75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Extension Slides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ving in Alan Turing's Future | The New Yorker">
            <a:extLst>
              <a:ext uri="{FF2B5EF4-FFF2-40B4-BE49-F238E27FC236}">
                <a16:creationId xmlns:a16="http://schemas.microsoft.com/office/drawing/2014/main" id="{79A7E555-049A-43E6-A729-1B9AB4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2791"/>
            <a:ext cx="2128838" cy="28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166854-E6B6-4466-A775-29BA7580331A}"/>
              </a:ext>
            </a:extLst>
          </p:cNvPr>
          <p:cNvSpPr/>
          <p:nvPr/>
        </p:nvSpPr>
        <p:spPr>
          <a:xfrm>
            <a:off x="504825" y="4362448"/>
            <a:ext cx="2128838" cy="29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Alan Turing</a:t>
            </a: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4F0C49-3C34-4001-ACAE-FCDA1991E6CE}"/>
              </a:ext>
            </a:extLst>
          </p:cNvPr>
          <p:cNvSpPr txBox="1">
            <a:spLocks/>
          </p:cNvSpPr>
          <p:nvPr/>
        </p:nvSpPr>
        <p:spPr>
          <a:xfrm>
            <a:off x="5612082" y="490688"/>
            <a:ext cx="2528025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in History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78975-45A1-4121-8D5E-56D7448878D0}"/>
              </a:ext>
            </a:extLst>
          </p:cNvPr>
          <p:cNvSpPr/>
          <p:nvPr/>
        </p:nvSpPr>
        <p:spPr>
          <a:xfrm>
            <a:off x="2633663" y="1572791"/>
            <a:ext cx="2538411" cy="88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Turing Test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can a person tell a computer from a human?</a:t>
            </a:r>
            <a:endParaRPr lang="en-US" sz="1600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79B603A-6745-472A-8B23-E7C0B020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457450"/>
            <a:ext cx="2166938" cy="16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6B44A-C726-4FC0-A79C-3BCCE9A091CF}"/>
              </a:ext>
            </a:extLst>
          </p:cNvPr>
          <p:cNvSpPr/>
          <p:nvPr/>
        </p:nvSpPr>
        <p:spPr>
          <a:xfrm>
            <a:off x="2819399" y="4219575"/>
            <a:ext cx="2166938" cy="3333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think?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CDC817-A225-43EB-8259-8D77C862C91A}"/>
              </a:ext>
            </a:extLst>
          </p:cNvPr>
          <p:cNvSpPr/>
          <p:nvPr/>
        </p:nvSpPr>
        <p:spPr>
          <a:xfrm>
            <a:off x="5642700" y="1703467"/>
            <a:ext cx="2819400" cy="661406"/>
          </a:xfrm>
          <a:prstGeom prst="roundRect">
            <a:avLst/>
          </a:prstGeom>
          <a:solidFill>
            <a:srgbClr val="FFA27A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actually become conscious?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DBBBB9-2432-4990-9C70-874E030C1002}"/>
              </a:ext>
            </a:extLst>
          </p:cNvPr>
          <p:cNvSpPr/>
          <p:nvPr/>
        </p:nvSpPr>
        <p:spPr>
          <a:xfrm>
            <a:off x="5642700" y="3748668"/>
            <a:ext cx="2819400" cy="6614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Is the human mind a physical thing?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8FFD6E-19CF-4881-8E27-F2939FECF08F}"/>
              </a:ext>
            </a:extLst>
          </p:cNvPr>
          <p:cNvSpPr/>
          <p:nvPr/>
        </p:nvSpPr>
        <p:spPr>
          <a:xfrm>
            <a:off x="5642700" y="2710387"/>
            <a:ext cx="2819400" cy="6614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Will an A.I. ever be as intelligent as a human?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9D60CC-5622-4A43-A52F-DBE33DEF0B0F}"/>
              </a:ext>
            </a:extLst>
          </p:cNvPr>
          <p:cNvSpPr txBox="1">
            <a:spLocks/>
          </p:cNvSpPr>
          <p:nvPr/>
        </p:nvSpPr>
        <p:spPr>
          <a:xfrm>
            <a:off x="757175" y="489156"/>
            <a:ext cx="5073982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053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EEF797-6AB5-48BA-BDE4-74C1873F4001}"/>
              </a:ext>
            </a:extLst>
          </p:cNvPr>
          <p:cNvSpPr/>
          <p:nvPr/>
        </p:nvSpPr>
        <p:spPr>
          <a:xfrm>
            <a:off x="6393180" y="2571750"/>
            <a:ext cx="2186938" cy="2045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A.I. is Everywhere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6513425" y="2571750"/>
            <a:ext cx="19700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US" sz="2400" b="0" u="sng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endParaRPr lang="en-US" sz="2400" b="0" u="sng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2050" name="Picture 2" descr="How to improve the self-driving car passenger experience - Ericsson">
            <a:extLst>
              <a:ext uri="{FF2B5EF4-FFF2-40B4-BE49-F238E27FC236}">
                <a16:creationId xmlns:a16="http://schemas.microsoft.com/office/drawing/2014/main" id="{1A7A6330-CF95-40BB-BB11-097B652A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5" b="21544"/>
          <a:stretch/>
        </p:blipFill>
        <p:spPr bwMode="auto">
          <a:xfrm>
            <a:off x="563882" y="3818278"/>
            <a:ext cx="1970050" cy="7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669D8-4CC8-4BEF-BE18-6711835E81AC}"/>
              </a:ext>
            </a:extLst>
          </p:cNvPr>
          <p:cNvSpPr/>
          <p:nvPr/>
        </p:nvSpPr>
        <p:spPr>
          <a:xfrm>
            <a:off x="2533932" y="3812001"/>
            <a:ext cx="3918907" cy="747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Litigation, job replacement</a:t>
            </a:r>
            <a:endParaRPr lang="en-US" sz="20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3114907" y="2619942"/>
            <a:ext cx="3337932" cy="98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TikTok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or Snapchat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 theft, algorithmic bias</a:t>
            </a:r>
          </a:p>
        </p:txBody>
      </p:sp>
      <p:pic>
        <p:nvPicPr>
          <p:cNvPr id="2052" name="Picture 4" descr="Face Recognition: Biometric Authentication | NEC">
            <a:extLst>
              <a:ext uri="{FF2B5EF4-FFF2-40B4-BE49-F238E27FC236}">
                <a16:creationId xmlns:a16="http://schemas.microsoft.com/office/drawing/2014/main" id="{BAE48E1C-0EE6-4833-A219-4FC320D5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2643568"/>
            <a:ext cx="2551025" cy="95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88A65-702A-49EC-A401-71CEE3E37861}"/>
              </a:ext>
            </a:extLst>
          </p:cNvPr>
          <p:cNvSpPr/>
          <p:nvPr/>
        </p:nvSpPr>
        <p:spPr>
          <a:xfrm>
            <a:off x="4665416" y="1404269"/>
            <a:ext cx="3914702" cy="99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Recommendation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 learning –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Different measurements of success</a:t>
            </a:r>
          </a:p>
        </p:txBody>
      </p:sp>
      <p:pic>
        <p:nvPicPr>
          <p:cNvPr id="2054" name="Picture 6" descr="YouTube Community Guidelines &amp; Policies - How YouTube Works">
            <a:extLst>
              <a:ext uri="{FF2B5EF4-FFF2-40B4-BE49-F238E27FC236}">
                <a16:creationId xmlns:a16="http://schemas.microsoft.com/office/drawing/2014/main" id="{FF77008C-CC82-42E2-B372-DA496679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1501867"/>
            <a:ext cx="4008118" cy="8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epfake Tech Is Being Used to Create Fictitious Faces, Cats, Airbnbs">
            <a:extLst>
              <a:ext uri="{FF2B5EF4-FFF2-40B4-BE49-F238E27FC236}">
                <a16:creationId xmlns:a16="http://schemas.microsoft.com/office/drawing/2014/main" id="{9C06777F-C8DB-4524-8295-77ED0BDF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24" y="3067468"/>
            <a:ext cx="1970050" cy="14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720000" y="435500"/>
            <a:ext cx="289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098" name="Picture 2" descr="Kendrick Lamar's latest music video includes deepfakes of Will Smith and  Kanye | Engadget">
            <a:extLst>
              <a:ext uri="{FF2B5EF4-FFF2-40B4-BE49-F238E27FC236}">
                <a16:creationId xmlns:a16="http://schemas.microsoft.com/office/drawing/2014/main" id="{E3F82B81-3550-483E-B6F3-8EB1D2DE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23746"/>
          <a:stretch/>
        </p:blipFill>
        <p:spPr bwMode="auto">
          <a:xfrm>
            <a:off x="5981700" y="1376996"/>
            <a:ext cx="2466026" cy="316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995F9-DD4D-4D72-B7F4-37C7FF327134}"/>
              </a:ext>
            </a:extLst>
          </p:cNvPr>
          <p:cNvSpPr txBox="1"/>
          <p:nvPr/>
        </p:nvSpPr>
        <p:spPr>
          <a:xfrm>
            <a:off x="7214713" y="3891378"/>
            <a:ext cx="123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>
                  <a:solidFill>
                    <a:schemeClr val="tx1"/>
                  </a:solidFill>
                </a:ln>
                <a:solidFill>
                  <a:srgbClr val="67172A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Kendrick or Will?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B6E24-FFD3-4507-87DC-C87CABC76C6E}"/>
              </a:ext>
            </a:extLst>
          </p:cNvPr>
          <p:cNvSpPr/>
          <p:nvPr/>
        </p:nvSpPr>
        <p:spPr>
          <a:xfrm>
            <a:off x="3990365" y="514910"/>
            <a:ext cx="3915777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“Deep Learning” + “Fake”</a:t>
            </a:r>
          </a:p>
        </p:txBody>
      </p:sp>
      <p:pic>
        <p:nvPicPr>
          <p:cNvPr id="3" name="obamadeepfake">
            <a:hlinkClick r:id="" action="ppaction://media"/>
            <a:extLst>
              <a:ext uri="{FF2B5EF4-FFF2-40B4-BE49-F238E27FC236}">
                <a16:creationId xmlns:a16="http://schemas.microsoft.com/office/drawing/2014/main" id="{3AF9EDEA-44AF-47E1-B1D8-4A4F12815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008" y="1376996"/>
            <a:ext cx="3458111" cy="1579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BF177-3473-4D14-BFEF-AEA25E025438}"/>
              </a:ext>
            </a:extLst>
          </p:cNvPr>
          <p:cNvSpPr/>
          <p:nvPr/>
        </p:nvSpPr>
        <p:spPr>
          <a:xfrm>
            <a:off x="2297063" y="1376996"/>
            <a:ext cx="1825948" cy="157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F2A7AB-CB7E-45CE-B6C0-05E05CC0B3DD}"/>
              </a:ext>
            </a:extLst>
          </p:cNvPr>
          <p:cNvSpPr/>
          <p:nvPr/>
        </p:nvSpPr>
        <p:spPr>
          <a:xfrm>
            <a:off x="532254" y="2966748"/>
            <a:ext cx="3499887" cy="166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spread dangerous misinformation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can be used for many nefarious purposes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Detection can be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4100" name="Picture 4" descr="How Rogue One Recreated Princess Leia: New Actress &amp; CGI Explained">
            <a:extLst>
              <a:ext uri="{FF2B5EF4-FFF2-40B4-BE49-F238E27FC236}">
                <a16:creationId xmlns:a16="http://schemas.microsoft.com/office/drawing/2014/main" id="{74F19D7C-AC2D-409C-8875-AD54BB6F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76" y="1376043"/>
            <a:ext cx="1861535" cy="9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ynthesia - AI Video Generation Platform">
            <a:extLst>
              <a:ext uri="{FF2B5EF4-FFF2-40B4-BE49-F238E27FC236}">
                <a16:creationId xmlns:a16="http://schemas.microsoft.com/office/drawing/2014/main" id="{838E8911-9D3E-429B-9A8F-A8F146F6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4" y="4101990"/>
            <a:ext cx="1870471" cy="3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ynthesiaclip">
            <a:hlinkClick r:id="" action="ppaction://media"/>
            <a:extLst>
              <a:ext uri="{FF2B5EF4-FFF2-40B4-BE49-F238E27FC236}">
                <a16:creationId xmlns:a16="http://schemas.microsoft.com/office/drawing/2014/main" id="{82510621-8798-4F32-BAF4-5902AB04E7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75461" y="2182576"/>
            <a:ext cx="1618630" cy="1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8D83-28C1-4C42-9F29-573398C4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1" y="445025"/>
            <a:ext cx="17467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A.I.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F0B7C-A03B-4623-B51B-E84B716A96EC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EF7AC-83B6-42F0-AFC5-044C21938ABA}"/>
              </a:ext>
            </a:extLst>
          </p:cNvPr>
          <p:cNvSpPr txBox="1"/>
          <p:nvPr/>
        </p:nvSpPr>
        <p:spPr>
          <a:xfrm>
            <a:off x="645459" y="1402080"/>
            <a:ext cx="608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artificial intelligence impact the future?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657DC-89EB-4058-B731-7352824C3297}"/>
              </a:ext>
            </a:extLst>
          </p:cNvPr>
          <p:cNvGrpSpPr/>
          <p:nvPr/>
        </p:nvGrpSpPr>
        <p:grpSpPr>
          <a:xfrm>
            <a:off x="645458" y="1879385"/>
            <a:ext cx="1742779" cy="1848088"/>
            <a:chOff x="645456" y="1771412"/>
            <a:chExt cx="1742779" cy="1848088"/>
          </a:xfrm>
        </p:grpSpPr>
        <p:pic>
          <p:nvPicPr>
            <p:cNvPr id="8194" name="Picture 2" descr="Judge 723 | Futurama Wiki | Fandom">
              <a:extLst>
                <a:ext uri="{FF2B5EF4-FFF2-40B4-BE49-F238E27FC236}">
                  <a16:creationId xmlns:a16="http://schemas.microsoft.com/office/drawing/2014/main" id="{C69676E7-8DFD-430C-9F47-7C3CF1EA5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9" r="23708"/>
            <a:stretch/>
          </p:blipFill>
          <p:spPr bwMode="auto">
            <a:xfrm>
              <a:off x="645458" y="1771412"/>
              <a:ext cx="1742777" cy="184808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D14468-17D7-4CB6-991A-7E80B358CAB5}"/>
                </a:ext>
              </a:extLst>
            </p:cNvPr>
            <p:cNvSpPr/>
            <p:nvPr/>
          </p:nvSpPr>
          <p:spPr>
            <a:xfrm>
              <a:off x="645456" y="3146695"/>
              <a:ext cx="1742777" cy="47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Government by Algorithm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F2A217-6EDE-4871-AAC8-1EACEBED8B36}"/>
              </a:ext>
            </a:extLst>
          </p:cNvPr>
          <p:cNvGrpSpPr/>
          <p:nvPr/>
        </p:nvGrpSpPr>
        <p:grpSpPr>
          <a:xfrm>
            <a:off x="1199029" y="3862463"/>
            <a:ext cx="2576889" cy="1075482"/>
            <a:chOff x="1109215" y="3835446"/>
            <a:chExt cx="2576889" cy="1075482"/>
          </a:xfrm>
        </p:grpSpPr>
        <p:pic>
          <p:nvPicPr>
            <p:cNvPr id="8196" name="Picture 4" descr="Final Fantasy: The Spirits Within (2001) directed by Hironobu Sakaguchi,  Motonori Sakakibara • Reviews, film + cast • Letterboxd">
              <a:extLst>
                <a:ext uri="{FF2B5EF4-FFF2-40B4-BE49-F238E27FC236}">
                  <a16:creationId xmlns:a16="http://schemas.microsoft.com/office/drawing/2014/main" id="{88CA8C2C-DD42-4E34-8917-5B614611A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3"/>
            <a:stretch/>
          </p:blipFill>
          <p:spPr bwMode="auto">
            <a:xfrm>
              <a:off x="1109215" y="3835446"/>
              <a:ext cx="2576889" cy="1075482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D0F075-4316-4A78-A79C-F70CCB81BF88}"/>
                </a:ext>
              </a:extLst>
            </p:cNvPr>
            <p:cNvSpPr/>
            <p:nvPr/>
          </p:nvSpPr>
          <p:spPr>
            <a:xfrm>
              <a:off x="1115766" y="4541596"/>
              <a:ext cx="257033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Fully A.I.-Generated Films</a:t>
              </a:r>
            </a:p>
          </p:txBody>
        </p:sp>
      </p:grpSp>
      <p:pic>
        <p:nvPicPr>
          <p:cNvPr id="8198" name="Picture 6" descr="The Singularity - H+Pedia">
            <a:extLst>
              <a:ext uri="{FF2B5EF4-FFF2-40B4-BE49-F238E27FC236}">
                <a16:creationId xmlns:a16="http://schemas.microsoft.com/office/drawing/2014/main" id="{BA4B18B7-4A84-47F8-AE26-B1749C9F8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13372"/>
          <a:stretch/>
        </p:blipFill>
        <p:spPr bwMode="auto">
          <a:xfrm>
            <a:off x="4161129" y="1945388"/>
            <a:ext cx="4337413" cy="20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38A35-5AA2-4902-870B-A02DC72CB40D}"/>
              </a:ext>
            </a:extLst>
          </p:cNvPr>
          <p:cNvSpPr txBox="1"/>
          <p:nvPr/>
        </p:nvSpPr>
        <p:spPr>
          <a:xfrm>
            <a:off x="4161129" y="4018376"/>
            <a:ext cx="433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When technological growth becomes uncontrollable and humanity changes forever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0" name="Picture 8" descr="SuperIntelligence | Welcome to Moviz Ark!">
            <a:extLst>
              <a:ext uri="{FF2B5EF4-FFF2-40B4-BE49-F238E27FC236}">
                <a16:creationId xmlns:a16="http://schemas.microsoft.com/office/drawing/2014/main" id="{A7CE80A9-1A8E-4468-B51F-8504B76A3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1"/>
          <a:stretch/>
        </p:blipFill>
        <p:spPr bwMode="auto">
          <a:xfrm>
            <a:off x="2597575" y="1879385"/>
            <a:ext cx="3379019" cy="133350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331812-45FA-4F62-97F2-20919E56EB91}"/>
              </a:ext>
            </a:extLst>
          </p:cNvPr>
          <p:cNvSpPr txBox="1"/>
          <p:nvPr/>
        </p:nvSpPr>
        <p:spPr>
          <a:xfrm>
            <a:off x="2626125" y="3216388"/>
            <a:ext cx="241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I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ntelligence </a:t>
            </a:r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E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xplosion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2" name="Picture 10" descr="Singularity: how governments can halt the rise of unfriendly, unstoppable  super-AI">
            <a:extLst>
              <a:ext uri="{FF2B5EF4-FFF2-40B4-BE49-F238E27FC236}">
                <a16:creationId xmlns:a16="http://schemas.microsoft.com/office/drawing/2014/main" id="{1CDDC880-859C-48D6-80F3-6A5A65C0C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2659"/>
          <a:stretch/>
        </p:blipFill>
        <p:spPr bwMode="auto">
          <a:xfrm>
            <a:off x="7729726" y="968077"/>
            <a:ext cx="1238302" cy="109694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uper-Intelligent AI Paperclip Maximizer Conundrum and AI Self-Driving Cars  - AI Trends">
            <a:extLst>
              <a:ext uri="{FF2B5EF4-FFF2-40B4-BE49-F238E27FC236}">
                <a16:creationId xmlns:a16="http://schemas.microsoft.com/office/drawing/2014/main" id="{125794B4-B4CD-4169-8770-B5A1D995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9835" y="1298878"/>
            <a:ext cx="1428878" cy="9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5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720000" y="1412854"/>
            <a:ext cx="1844091" cy="1158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irtual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pic>
        <p:nvPicPr>
          <p:cNvPr id="5122" name="Picture 2" descr="100+ Free Vr &amp; Virtual Reality Images">
            <a:extLst>
              <a:ext uri="{FF2B5EF4-FFF2-40B4-BE49-F238E27FC236}">
                <a16:creationId xmlns:a16="http://schemas.microsoft.com/office/drawing/2014/main" id="{75369DC7-0183-4A60-9E6C-B429534E9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3"/>
          <a:stretch/>
        </p:blipFill>
        <p:spPr bwMode="auto">
          <a:xfrm flipH="1">
            <a:off x="402309" y="2571750"/>
            <a:ext cx="2740065" cy="21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A6D9A-BA79-4507-8989-9DB29728EC27}"/>
              </a:ext>
            </a:extLst>
          </p:cNvPr>
          <p:cNvSpPr/>
          <p:nvPr/>
        </p:nvSpPr>
        <p:spPr>
          <a:xfrm>
            <a:off x="3142374" y="1405980"/>
            <a:ext cx="2716441" cy="108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ugmented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AA4A9-9279-4463-AB77-9EFB3F361E62}"/>
              </a:ext>
            </a:extLst>
          </p:cNvPr>
          <p:cNvSpPr/>
          <p:nvPr/>
        </p:nvSpPr>
        <p:spPr>
          <a:xfrm>
            <a:off x="6083431" y="1412854"/>
            <a:ext cx="2567134" cy="76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Metaverse</a:t>
            </a:r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5124" name="Picture 4" descr="Mashable Image">
            <a:extLst>
              <a:ext uri="{FF2B5EF4-FFF2-40B4-BE49-F238E27FC236}">
                <a16:creationId xmlns:a16="http://schemas.microsoft.com/office/drawing/2014/main" id="{E2BCE316-F556-45A9-9564-2F27FF786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27972"/>
          <a:stretch/>
        </p:blipFill>
        <p:spPr bwMode="auto">
          <a:xfrm>
            <a:off x="3272387" y="2552895"/>
            <a:ext cx="2475268" cy="21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metaverse, explained: what it is, and why tech companies love it -  Polygon">
            <a:extLst>
              <a:ext uri="{FF2B5EF4-FFF2-40B4-BE49-F238E27FC236}">
                <a16:creationId xmlns:a16="http://schemas.microsoft.com/office/drawing/2014/main" id="{4D4A6924-4C68-467E-939D-41F9DEBD7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6"/>
          <a:stretch/>
        </p:blipFill>
        <p:spPr bwMode="auto">
          <a:xfrm>
            <a:off x="6172789" y="2020979"/>
            <a:ext cx="2388418" cy="2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32D062C3-7D90-49E5-8BB4-783EBE9D1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2302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6C68324E-8C8D-462D-95FB-3AACDF917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5739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31AEB-8D3D-4C50-9372-31A7E1421355}"/>
              </a:ext>
            </a:extLst>
          </p:cNvPr>
          <p:cNvSpPr txBox="1"/>
          <p:nvPr/>
        </p:nvSpPr>
        <p:spPr>
          <a:xfrm>
            <a:off x="6083431" y="2826164"/>
            <a:ext cx="2791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Is virtual real estate a good investment?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A3CF41-921B-43D0-AC8C-56A67469277D}"/>
              </a:ext>
            </a:extLst>
          </p:cNvPr>
          <p:cNvSpPr/>
          <p:nvPr/>
        </p:nvSpPr>
        <p:spPr>
          <a:xfrm>
            <a:off x="1092537" y="1412854"/>
            <a:ext cx="1465936" cy="1158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035119-AC67-4F08-ADC0-C722BFD8BE05}"/>
              </a:ext>
            </a:extLst>
          </p:cNvPr>
          <p:cNvSpPr/>
          <p:nvPr/>
        </p:nvSpPr>
        <p:spPr>
          <a:xfrm>
            <a:off x="3514911" y="1493376"/>
            <a:ext cx="2343904" cy="99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0" y="445025"/>
            <a:ext cx="48541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Extended Reality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CD11F-A67E-41C8-A2BE-72A40606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6A11-D7E2-4C95-91B7-AD2D718CB17E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5C93C-3B79-4096-90E2-9BD77809015B}"/>
              </a:ext>
            </a:extLst>
          </p:cNvPr>
          <p:cNvSpPr txBox="1"/>
          <p:nvPr/>
        </p:nvSpPr>
        <p:spPr>
          <a:xfrm>
            <a:off x="645459" y="1402080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extended reality (VR/AR/</a:t>
            </a:r>
            <a:r>
              <a:rPr lang="en-US" sz="1800" i="1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etc</a:t>
            </a:r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) impact the future?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948669-8240-4B6C-A0A6-5BE04089EC43}"/>
              </a:ext>
            </a:extLst>
          </p:cNvPr>
          <p:cNvGrpSpPr/>
          <p:nvPr/>
        </p:nvGrpSpPr>
        <p:grpSpPr>
          <a:xfrm>
            <a:off x="619324" y="1878222"/>
            <a:ext cx="1812490" cy="2987733"/>
            <a:chOff x="741367" y="1878222"/>
            <a:chExt cx="1812490" cy="2987733"/>
          </a:xfrm>
        </p:grpSpPr>
        <p:pic>
          <p:nvPicPr>
            <p:cNvPr id="9218" name="Picture 2" descr="Film review: Ready Player One - BBC Culture">
              <a:extLst>
                <a:ext uri="{FF2B5EF4-FFF2-40B4-BE49-F238E27FC236}">
                  <a16:creationId xmlns:a16="http://schemas.microsoft.com/office/drawing/2014/main" id="{FAE9D932-9002-4621-A5F3-7EF5DF4AB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9" r="33918"/>
            <a:stretch/>
          </p:blipFill>
          <p:spPr bwMode="auto">
            <a:xfrm>
              <a:off x="741367" y="1878222"/>
              <a:ext cx="1812490" cy="2987733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DF199-AF67-454F-BC94-ACCD50AEE0A4}"/>
                </a:ext>
              </a:extLst>
            </p:cNvPr>
            <p:cNvSpPr/>
            <p:nvPr/>
          </p:nvSpPr>
          <p:spPr>
            <a:xfrm>
              <a:off x="741367" y="1878222"/>
              <a:ext cx="1812490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Virtual Society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099EA8-25B7-41A3-A05A-9669904E1D31}"/>
              </a:ext>
            </a:extLst>
          </p:cNvPr>
          <p:cNvGrpSpPr/>
          <p:nvPr/>
        </p:nvGrpSpPr>
        <p:grpSpPr>
          <a:xfrm>
            <a:off x="4774284" y="2155767"/>
            <a:ext cx="3714163" cy="1925966"/>
            <a:chOff x="2997722" y="2165267"/>
            <a:chExt cx="4204355" cy="2102178"/>
          </a:xfrm>
        </p:grpSpPr>
        <p:pic>
          <p:nvPicPr>
            <p:cNvPr id="9220" name="Picture 4" descr="Rick &amp; Morty's Simulation Theory Explained: All The Evidence It's True">
              <a:extLst>
                <a:ext uri="{FF2B5EF4-FFF2-40B4-BE49-F238E27FC236}">
                  <a16:creationId xmlns:a16="http://schemas.microsoft.com/office/drawing/2014/main" id="{3828A3DC-33CC-41E1-A55B-326228E87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22" y="2165267"/>
              <a:ext cx="4204355" cy="210217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25488D-DFDA-4760-BAD5-3C1A5B1F4D7A}"/>
                </a:ext>
              </a:extLst>
            </p:cNvPr>
            <p:cNvSpPr/>
            <p:nvPr/>
          </p:nvSpPr>
          <p:spPr>
            <a:xfrm>
              <a:off x="2997722" y="3898113"/>
              <a:ext cx="420435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Are we living in a simulation?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A0C79-ECB2-4621-8936-70244598DF50}"/>
              </a:ext>
            </a:extLst>
          </p:cNvPr>
          <p:cNvSpPr txBox="1"/>
          <p:nvPr/>
        </p:nvSpPr>
        <p:spPr>
          <a:xfrm>
            <a:off x="4774282" y="4081733"/>
            <a:ext cx="371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Does it matter?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D1204-BA1C-4971-87B7-13C445D087B0}"/>
              </a:ext>
            </a:extLst>
          </p:cNvPr>
          <p:cNvGrpSpPr/>
          <p:nvPr/>
        </p:nvGrpSpPr>
        <p:grpSpPr>
          <a:xfrm>
            <a:off x="2663610" y="1771412"/>
            <a:ext cx="1930864" cy="1859811"/>
            <a:chOff x="2673155" y="2062888"/>
            <a:chExt cx="1930864" cy="1859811"/>
          </a:xfrm>
        </p:grpSpPr>
        <p:pic>
          <p:nvPicPr>
            <p:cNvPr id="9224" name="Picture 8" descr="Brain-computer interfaces">
              <a:extLst>
                <a:ext uri="{FF2B5EF4-FFF2-40B4-BE49-F238E27FC236}">
                  <a16:creationId xmlns:a16="http://schemas.microsoft.com/office/drawing/2014/main" id="{9DF940E1-0269-499B-828F-34F7D9823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0" r="37607"/>
            <a:stretch/>
          </p:blipFill>
          <p:spPr bwMode="auto">
            <a:xfrm>
              <a:off x="2673155" y="2062888"/>
              <a:ext cx="1930864" cy="1848059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D5920-5EC9-4C11-A466-2AFAF4BB3D50}"/>
                </a:ext>
              </a:extLst>
            </p:cNvPr>
            <p:cNvSpPr/>
            <p:nvPr/>
          </p:nvSpPr>
          <p:spPr>
            <a:xfrm>
              <a:off x="2673155" y="3469065"/>
              <a:ext cx="1930864" cy="4536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Brain-Computer Interface</a:t>
              </a:r>
            </a:p>
          </p:txBody>
        </p:sp>
      </p:grpSp>
      <p:pic>
        <p:nvPicPr>
          <p:cNvPr id="9228" name="Picture 12" descr="Scepticism">
            <a:extLst>
              <a:ext uri="{FF2B5EF4-FFF2-40B4-BE49-F238E27FC236}">
                <a16:creationId xmlns:a16="http://schemas.microsoft.com/office/drawing/2014/main" id="{E10326B5-F853-4DCF-9907-4CE1F46FC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491" r="9929" b="1927"/>
          <a:stretch/>
        </p:blipFill>
        <p:spPr bwMode="auto">
          <a:xfrm>
            <a:off x="2729998" y="3801145"/>
            <a:ext cx="1746102" cy="12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5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21106</TotalTime>
  <Words>1913</Words>
  <Application>Microsoft Office PowerPoint</Application>
  <PresentationFormat>On-screen Show (16:9)</PresentationFormat>
  <Paragraphs>157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Krona One</vt:lpstr>
      <vt:lpstr>Miriam Libre</vt:lpstr>
      <vt:lpstr>Arial</vt:lpstr>
      <vt:lpstr>Blue Grid Interface &amp; Sticky Notes Company Profile by Slidesgo</vt:lpstr>
      <vt:lpstr>Computers &amp; Society</vt:lpstr>
      <vt:lpstr>PowerPoint Presentation</vt:lpstr>
      <vt:lpstr>A.I. is Everywhere</vt:lpstr>
      <vt:lpstr>PowerPoint Presentation</vt:lpstr>
      <vt:lpstr>The</vt:lpstr>
      <vt:lpstr>Extended Reality (XR)</vt:lpstr>
      <vt:lpstr>The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112</cp:revision>
  <dcterms:modified xsi:type="dcterms:W3CDTF">2022-06-21T17:37:34Z</dcterms:modified>
</cp:coreProperties>
</file>